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328" r:id="rId5"/>
    <p:sldId id="258" r:id="rId6"/>
    <p:sldId id="329" r:id="rId7"/>
    <p:sldId id="407" r:id="rId8"/>
    <p:sldId id="408" r:id="rId9"/>
    <p:sldId id="415" r:id="rId10"/>
    <p:sldId id="417" r:id="rId11"/>
    <p:sldId id="418" r:id="rId12"/>
    <p:sldId id="409" r:id="rId13"/>
    <p:sldId id="419" r:id="rId14"/>
    <p:sldId id="416" r:id="rId15"/>
    <p:sldId id="40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284E-53BE-4228-9313-FD6F21376B2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2BEA-F8DF-4E8D-8099-6EAE8339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0" y="5898524"/>
            <a:ext cx="3060073" cy="9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3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0" y="5898524"/>
            <a:ext cx="3060073" cy="9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3069"/>
            <a:ext cx="25371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75797"/>
            <a:ext cx="2176530" cy="8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24282"/>
            <a:ext cx="2562896" cy="9191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3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1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8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65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3069"/>
            <a:ext cx="25371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24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51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7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r>
              <a:rPr lang="en-US"/>
              <a:t>© 2025 CORHT All rights reserved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fld id="{E8AAF261-BD3B-4B26-BDB5-19895573B2B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0" y="5898524"/>
            <a:ext cx="3060073" cy="9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7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r>
              <a:rPr lang="en-US"/>
              <a:t>© 2025 CORHT All rights reserved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fld id="{E8AAF261-BD3B-4B26-BDB5-19895573B2B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3069"/>
            <a:ext cx="25371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9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r>
              <a:rPr lang="en-US"/>
              <a:t>© 2025 CORHT All rights reserved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fld id="{E8AAF261-BD3B-4B26-BDB5-19895573B2B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75797"/>
            <a:ext cx="2176530" cy="8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2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24282"/>
            <a:ext cx="2562896" cy="9191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r>
              <a:rPr lang="en-US"/>
              <a:t>© 2025 CORHT All rights reserved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fld id="{E8AAF261-BD3B-4B26-BDB5-19895573B2B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59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22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0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75797"/>
            <a:ext cx="2176530" cy="8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8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61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96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68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3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24282"/>
            <a:ext cx="2562896" cy="9191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9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1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2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3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2025 CORHT All rights reserved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F261-BD3B-4B26-BDB5-19895573B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9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l.info/index.php/sajcn/article/view/260554" TargetMode="External"/><Relationship Id="rId2" Type="http://schemas.openxmlformats.org/officeDocument/2006/relationships/hyperlink" Target="https://onlinelibrary.wiley.com/doi/abs/10.1155/2022/82315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rontiersin.org/journals/public-health/articles/10.3389/fpubh.2022.1030914/f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393" y="1122364"/>
            <a:ext cx="10489475" cy="147714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9900"/>
                </a:solidFill>
                <a:latin typeface="Gill Sans MT" panose="020B0502020104020203" pitchFamily="34" charset="0"/>
              </a:rPr>
              <a:t>ABSTRACT WRITING</a:t>
            </a:r>
            <a:endParaRPr lang="en-GB" b="1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Dr. Samson Udho (CNM, PhD)</a:t>
            </a:r>
          </a:p>
          <a:p>
            <a:r>
              <a:rPr lang="en-US" sz="2800" b="1" dirty="0">
                <a:latin typeface="Gill Sans MT" panose="020B0502020104020203" pitchFamily="34" charset="0"/>
              </a:rPr>
              <a:t>Facilitator</a:t>
            </a:r>
          </a:p>
          <a:p>
            <a:endParaRPr lang="en-US" sz="2800" b="1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75FFD-8A07-472F-8A1B-84D40800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69" r="16593"/>
          <a:stretch/>
        </p:blipFill>
        <p:spPr>
          <a:xfrm>
            <a:off x="9255760" y="23814"/>
            <a:ext cx="2936240" cy="15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60B7A-659D-F0FC-8416-7E35C05ED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0914-CE9A-19CD-C6F5-58FE5DC6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Tips for Writing an Effective Abstract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56D7-2E11-C55F-8EE7-D67B7690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55D30-291C-4095-2DA9-64452936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675B-FF0D-C7FD-04A3-CF51A592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4351338"/>
          </a:xfrm>
        </p:spPr>
        <p:txBody>
          <a:bodyPr>
            <a:normAutofit lnSpcReduction="10000"/>
          </a:bodyPr>
          <a:lstStyle/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Keep it concise (150–300 words)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Use clear, precise language.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Avoid unnecessary details.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Write in the past tense (for completed research).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Follow journal or conference guidelines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CF1B7-D8C7-3703-D2D2-273EFEE3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-14179"/>
            <a:ext cx="16967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B087-98E6-7A21-127D-AD0A8417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0FAA-FA1E-DFC8-C733-5D61ADB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Common Mistakes to Avoid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7200-ADBF-530C-24A1-688A0653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72E5-F50B-E95F-072D-1126CF3B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1BDB-2614-D4C0-FE96-74E49AB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4458122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Being too vague or too detailed.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Including references or citations.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Using jargon without explanation.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Repeating content across sections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61C9-18BA-0CC4-58B6-365801BA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16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7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2ECE-36CF-629D-EA53-2B4BF7F8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2B43-BE15-7F31-1F7B-E9D11F3A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Examples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955F6-998C-2FA4-67EA-2730D577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2543F-7500-585E-A48C-DECC60D2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605B0E-7825-0564-D017-0050D748D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  <a:hlinkClick r:id="rId2"/>
              </a:rPr>
              <a:t>https://onlinelibrary.wiley.com/doi/abs/10.1155/2022/8231564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endParaRPr 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en-US" dirty="0">
                <a:hlinkClick r:id="rId3"/>
              </a:rPr>
              <a:t>https://www.ajol.info/index.php/sajcn/article/view/260554</a:t>
            </a:r>
            <a:endParaRPr lang="en-US" dirty="0"/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endParaRPr lang="en-US" dirty="0"/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en-US" dirty="0">
                <a:hlinkClick r:id="rId4"/>
              </a:rPr>
              <a:t>https://www.frontiersin.org/journals/public-health/articles/10.3389/fpubh.2022.1030914/full</a:t>
            </a:r>
            <a:endParaRPr lang="en-US" dirty="0"/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7B214-76D9-14EC-4203-FC019A015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56" y="86543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9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Activity 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2025 CORHT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AF261-BD3B-4B26-BDB5-19895573B2B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/>
          <a:lstStyle/>
          <a:p>
            <a:pPr marL="469900" lvl="0" indent="-469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en-US" altLang="en-US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Write an abstract for the coming IDM, 2025.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6A19D-7964-81BA-6720-98F568C0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66" y="2202084"/>
            <a:ext cx="5111274" cy="3733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B78BC-3145-BC37-5039-45E6208C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2202084"/>
            <a:ext cx="4987156" cy="3733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B7841-8B9F-76D4-51BA-329553BA7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473" y="96202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0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Gill Sans MT" panose="020B0502020104020203" pitchFamily="34" charset="0"/>
              </a:rPr>
              <a:t>Thank you</a:t>
            </a:r>
            <a:endParaRPr lang="en-GB" sz="8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49C79-5254-A109-6C3D-E816935B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473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Learning Objectives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95120"/>
            <a:ext cx="10515600" cy="4581843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Learners should be able to:</a:t>
            </a:r>
          </a:p>
          <a:p>
            <a:pPr marL="908050" lvl="1" indent="-4365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8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Different types of abstract</a:t>
            </a:r>
          </a:p>
          <a:p>
            <a:pPr marL="908050" lvl="1" indent="-4365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8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Components of an abstract</a:t>
            </a:r>
          </a:p>
          <a:p>
            <a:pPr marL="908050" lvl="1" indent="-436563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8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Contents within each component</a:t>
            </a:r>
          </a:p>
          <a:p>
            <a:pPr marL="469900" lvl="0" indent="-469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FD114-BCAA-30B3-7F8E-DA4D0902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473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0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Introduction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B73806-D63D-2B2B-F2B6-B1B125A60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280" y="1290638"/>
            <a:ext cx="6908800" cy="49374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26571-F878-A7F4-1A02-03260D48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080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Gill Sans MT" panose="020B0502020104020203" pitchFamily="34" charset="0"/>
              </a:rPr>
              <a:t>What is an Abstract?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4351338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A brief summary of a research paper, thesis, or report.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Provides an overview of the main points.</a:t>
            </a: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altLang="en-US" kern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kern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Helps readers quickly determine relevance.</a:t>
            </a: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1187D-B5D4-4CEF-BEB8-210C8A21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473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A764-B3CF-E217-324A-E08B6C8ED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509D-5E2D-7C43-9289-57BA1248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Types of Abstract 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81F25-97EB-BA81-380F-C8258439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508C1-03A7-3E59-2565-6CB0FCC1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05A1-B78B-EEA2-02F2-0C00D833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4351338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b="1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Structured Abstract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Uses specific subheadings (e.g., Background, Methods, Results, Conclusion).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Common in medical and scientific research.</a:t>
            </a: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Unstructured Abstract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No sub-headings.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Common in humanity scientific research.</a:t>
            </a: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EA5BA-7279-DC83-50DE-064A614A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376" y="0"/>
            <a:ext cx="29385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1F280-191A-1D22-9E7F-4A54B28C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2A35-32A0-D9F9-50DC-0B738DCC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Components of an Abstract (1)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E35FB-B30F-945A-14E8-76980130D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69900" lvl="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en-US" b="1" kern="0" dirty="0">
                <a:solidFill>
                  <a:srgbClr val="231F20"/>
                </a:solidFill>
                <a:latin typeface="Gill Sans MT"/>
                <a:ea typeface="MS PGothic" panose="020B0600070205080204" pitchFamily="34" charset="-128"/>
              </a:rPr>
              <a:t>Background/Purpose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State the problem.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6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State the gap in literature.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6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State the aim of study.</a:t>
            </a:r>
          </a:p>
          <a:p>
            <a:pPr marL="908050" lvl="1" indent="-4365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471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55919-B422-15BD-4C2B-4DE6B256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31DF6-5CA9-04D5-465D-38E46C79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BF9C-0C50-7984-3A6F-978F26FB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1690688"/>
            <a:ext cx="5181600" cy="1757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CC3AE3-1431-6250-408B-8E4A34FEC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3" y="4031011"/>
            <a:ext cx="5887718" cy="1757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9BC32-D096-5E62-5317-9688F128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99" y="0"/>
            <a:ext cx="2509521" cy="14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995A-8880-17DF-D3F5-258E4475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F0FD-69F5-7723-3C17-40B3B0C0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Components of an Abstract (2)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B524-6884-8F3B-9082-8A2B32816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0200" cy="4652963"/>
          </a:xfrm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Methods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Study design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tudy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 population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Sample size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ampling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 technique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Study area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Data collection (</a:t>
            </a:r>
            <a:r>
              <a:rPr lang="en-US" sz="2600" i="1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method, and tools</a:t>
            </a: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)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Data analysis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2348AD-9895-CED2-3C04-3E27B46DA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70075"/>
            <a:ext cx="5552440" cy="168120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7C6E8-4109-1143-97D6-B686BCC5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11A58-7E57-D36A-1463-81A09645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D0EC3-B28A-33FA-2D8B-91B82DE0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21760"/>
            <a:ext cx="5410200" cy="1899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F32C7-B51D-EA7B-CE6D-7A8B3F62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280" y="-5715"/>
            <a:ext cx="2475103" cy="1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0204-84BB-B3CB-076F-FB228E02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CD52-EF34-69BC-7266-345F57AE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Components of an Abstract (3)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EBE8-B8D1-F49C-BAE1-A1AF4FDF61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Results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Summarize age and or sex (</a:t>
            </a:r>
            <a:r>
              <a:rPr lang="en-US" sz="2600" i="1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socio-demographics</a:t>
            </a: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).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Summarize key findings (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starting with outcome variable, followed by independent variable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).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DF6DA8-1964-4180-C7C3-91D922414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524000"/>
            <a:ext cx="5511800" cy="20116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CF7F-E0EE-B21F-DAAD-EA8A5711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7CB44-EC11-A911-E94D-3C44404B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94A4F0-555C-CA72-F7C5-44D99592E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92879"/>
            <a:ext cx="5877560" cy="2184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7C7C0-8748-A0E5-8C84-CA8F8171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0"/>
            <a:ext cx="237744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9A2CF-9C4F-EF98-DB43-0457C56A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29E-C1EE-23F6-DD8F-500A675A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Components of an Abstract (4)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C5C5-7A49-681D-11A2-C3934A493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+mn-cs"/>
              </a:rPr>
              <a:t>Conclusion 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Highlights main takeaways (</a:t>
            </a:r>
            <a:r>
              <a:rPr lang="en-US" sz="2600" i="1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based on study aim</a:t>
            </a: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)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</a:rPr>
              <a:t>State the implications, or recommendations.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sz="2800" kern="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+mn-cs"/>
            </a:endParaRPr>
          </a:p>
          <a:p>
            <a:pPr marL="471487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endParaRPr lang="en-US" altLang="en-US" sz="2800" b="1" kern="0" dirty="0">
              <a:solidFill>
                <a:srgbClr val="231F20"/>
              </a:solidFill>
              <a:latin typeface="Gill Sans MT"/>
              <a:ea typeface="MS PGothic" panose="020B0600070205080204" pitchFamily="34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FB7FE7-4F1C-191E-563C-387F18DB5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7560" y="1870074"/>
            <a:ext cx="5476240" cy="14522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D4BDC-C550-3370-2569-A3A5A4D2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2025 CORHT All rights reserved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A82AD-2ACD-2F3E-2CAB-2D063A42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261-BD3B-4B26-BDB5-19895573B2B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0AF8-BF9C-5D2D-1ED5-AF7732E8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60" y="3535681"/>
            <a:ext cx="5781040" cy="160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35553-A9D1-A0AD-B3F5-1874E874D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320" y="0"/>
            <a:ext cx="226568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37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442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Gill Sans MT</vt:lpstr>
      <vt:lpstr>Wingdings</vt:lpstr>
      <vt:lpstr>1_Office Theme</vt:lpstr>
      <vt:lpstr>Office Theme</vt:lpstr>
      <vt:lpstr>2_Office Theme</vt:lpstr>
      <vt:lpstr>ABSTRACT WRITING</vt:lpstr>
      <vt:lpstr>Learning Objectives</vt:lpstr>
      <vt:lpstr>Introduction</vt:lpstr>
      <vt:lpstr>What is an Abstract?</vt:lpstr>
      <vt:lpstr>Types of Abstract </vt:lpstr>
      <vt:lpstr>Components of an Abstract (1)</vt:lpstr>
      <vt:lpstr>Components of an Abstract (2)</vt:lpstr>
      <vt:lpstr>Components of an Abstract (3)</vt:lpstr>
      <vt:lpstr>Components of an Abstract (4)</vt:lpstr>
      <vt:lpstr>Tips for Writing an Effective Abstract</vt:lpstr>
      <vt:lpstr>Common Mistakes to Avoid</vt:lpstr>
      <vt:lpstr>Examples</vt:lpstr>
      <vt:lpstr>Activity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BACKGROUND</dc:title>
  <dc:creator>Samson</dc:creator>
  <cp:lastModifiedBy>Samson Udho</cp:lastModifiedBy>
  <cp:revision>133</cp:revision>
  <dcterms:created xsi:type="dcterms:W3CDTF">2024-04-24T20:59:28Z</dcterms:created>
  <dcterms:modified xsi:type="dcterms:W3CDTF">2025-03-03T12:16:24Z</dcterms:modified>
</cp:coreProperties>
</file>